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ntarell" panose="020B0604020202020204" charset="0"/>
      <p:regular r:id="rId22"/>
      <p:bold r:id="rId23"/>
      <p:italic r:id="rId24"/>
      <p:boldItalic r:id="rId25"/>
    </p:embeddedFont>
    <p:embeddedFont>
      <p:font typeface="Cormorant Garamond" panose="020B0604020202020204" charset="0"/>
      <p:regular r:id="rId26"/>
      <p:bold r:id="rId27"/>
      <p:italic r:id="rId28"/>
      <p:boldItalic r:id="rId29"/>
    </p:embeddedFont>
    <p:embeddedFont>
      <p:font typeface="Cormorant Garamond Medium" panose="020B0604020202020204" charset="0"/>
      <p:regular r:id="rId30"/>
      <p:bold r:id="rId31"/>
      <p:italic r:id="rId32"/>
      <p:boldItalic r:id="rId33"/>
    </p:embeddedFont>
    <p:embeddedFont>
      <p:font typeface="Oxygen" panose="02000503000000000000" pitchFamily="2" charset="0"/>
      <p:regular r:id="rId34"/>
      <p:bold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aleway Medium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6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08d89b266_2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08d89b266_2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procedure of mass mod is to calculate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since the constraint - quadratic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do prediction without constraint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find true position under constraint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 conditions to find the satisfactory contact point.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the contact point lies on the constraint boundary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the tangent line through this contact point must be perpendicular to the line that passes through both points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0e24b5b8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0e24b5b8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8d89b266_2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8d89b266_2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8d89b266_2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8d89b266_2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8e7152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8e7152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08e7152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08e7152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028172ed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028172ed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0d816c2e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0d816c2e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08d89b266_2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08d89b266_2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08dd8c14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08dd8c14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08d89b26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08d89b26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08d89b26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08d89b26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8d89b266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8d89b266_2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08d89b266_2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08d89b266_2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08d89b266_2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08d89b266_2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8d89b266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8d89b266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08d89b26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08d89b26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8d89b266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8d89b266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906" y="1340125"/>
            <a:ext cx="4653300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72800" y="1283038"/>
            <a:ext cx="8398500" cy="11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782600" y="3087263"/>
            <a:ext cx="55788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7312575" y="183700"/>
            <a:ext cx="20256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-342375" y="4250250"/>
            <a:ext cx="21699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" name="Google Shape;55;p11"/>
          <p:cNvCxnSpPr/>
          <p:nvPr/>
        </p:nvCxnSpPr>
        <p:spPr>
          <a:xfrm rot="10800000">
            <a:off x="5660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6" name="Google Shape;56;p11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70273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1270281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1270281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919627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919619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4919619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1270273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1270281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1270281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919627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919619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9619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/>
          <p:nvPr/>
        </p:nvSpPr>
        <p:spPr>
          <a:xfrm rot="-5400000">
            <a:off x="-622200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7312575" y="183700"/>
            <a:ext cx="2161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/>
          </p:nvPr>
        </p:nvSpPr>
        <p:spPr>
          <a:xfrm>
            <a:off x="125362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53625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/>
          </p:nvPr>
        </p:nvSpPr>
        <p:spPr>
          <a:xfrm>
            <a:off x="3578997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3578998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/>
          </p:nvPr>
        </p:nvSpPr>
        <p:spPr>
          <a:xfrm>
            <a:off x="590437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5904377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flipH="1">
            <a:off x="-151125" y="183700"/>
            <a:ext cx="1986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85" name="Google Shape;85;p14"/>
          <p:cNvSpPr/>
          <p:nvPr/>
        </p:nvSpPr>
        <p:spPr>
          <a:xfrm rot="5400000" flipH="1">
            <a:off x="7385850" y="3892550"/>
            <a:ext cx="2380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7312575" y="183700"/>
            <a:ext cx="194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2"/>
          </p:nvPr>
        </p:nvSpPr>
        <p:spPr>
          <a:xfrm>
            <a:off x="2144963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2144963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3"/>
          </p:nvPr>
        </p:nvSpPr>
        <p:spPr>
          <a:xfrm>
            <a:off x="506128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"/>
          </p:nvPr>
        </p:nvSpPr>
        <p:spPr>
          <a:xfrm>
            <a:off x="506128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5"/>
          </p:nvPr>
        </p:nvSpPr>
        <p:spPr>
          <a:xfrm>
            <a:off x="2144963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6"/>
          </p:nvPr>
        </p:nvSpPr>
        <p:spPr>
          <a:xfrm>
            <a:off x="2144963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7"/>
          </p:nvPr>
        </p:nvSpPr>
        <p:spPr>
          <a:xfrm>
            <a:off x="506128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8"/>
          </p:nvPr>
        </p:nvSpPr>
        <p:spPr>
          <a:xfrm>
            <a:off x="5061285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-49875" y="4605300"/>
            <a:ext cx="1878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rot="10800000">
            <a:off x="566825" y="33944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03" name="Google Shape;103;p16"/>
          <p:cNvSpPr/>
          <p:nvPr/>
        </p:nvSpPr>
        <p:spPr>
          <a:xfrm rot="5400000">
            <a:off x="7385850" y="901650"/>
            <a:ext cx="2367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/>
          </p:nvPr>
        </p:nvSpPr>
        <p:spPr>
          <a:xfrm>
            <a:off x="125357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25357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3"/>
          </p:nvPr>
        </p:nvSpPr>
        <p:spPr>
          <a:xfrm>
            <a:off x="3578947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3578948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5"/>
          </p:nvPr>
        </p:nvSpPr>
        <p:spPr>
          <a:xfrm>
            <a:off x="125357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1253575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7"/>
          </p:nvPr>
        </p:nvSpPr>
        <p:spPr>
          <a:xfrm>
            <a:off x="3578947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9"/>
          </p:nvPr>
        </p:nvSpPr>
        <p:spPr>
          <a:xfrm>
            <a:off x="590432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3"/>
          </p:nvPr>
        </p:nvSpPr>
        <p:spPr>
          <a:xfrm>
            <a:off x="5904327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14"/>
          </p:nvPr>
        </p:nvSpPr>
        <p:spPr>
          <a:xfrm>
            <a:off x="590432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5"/>
          </p:nvPr>
        </p:nvSpPr>
        <p:spPr>
          <a:xfrm>
            <a:off x="5904327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/>
          <p:nvPr/>
        </p:nvSpPr>
        <p:spPr>
          <a:xfrm rot="-5400000">
            <a:off x="-629775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305000" y="183700"/>
            <a:ext cx="19335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571500" y="300892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2" hasCustomPrompt="1"/>
          </p:nvPr>
        </p:nvSpPr>
        <p:spPr>
          <a:xfrm>
            <a:off x="571500" y="1976763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571500" y="3922700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/>
          <p:nvPr/>
        </p:nvSpPr>
        <p:spPr>
          <a:xfrm flipH="1">
            <a:off x="-30375" y="17760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569825" y="3325"/>
            <a:ext cx="0" cy="174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987375" y="1002163"/>
            <a:ext cx="39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3981725" y="1739550"/>
            <a:ext cx="4404000" cy="24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 hasCustomPrompt="1"/>
          </p:nvPr>
        </p:nvSpPr>
        <p:spPr>
          <a:xfrm>
            <a:off x="1320013" y="608938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1009363" y="1330088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2" hasCustomPrompt="1"/>
          </p:nvPr>
        </p:nvSpPr>
        <p:spPr>
          <a:xfrm>
            <a:off x="1320013" y="2013063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3"/>
          </p:nvPr>
        </p:nvSpPr>
        <p:spPr>
          <a:xfrm>
            <a:off x="1009363" y="2737038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4" hasCustomPrompt="1"/>
          </p:nvPr>
        </p:nvSpPr>
        <p:spPr>
          <a:xfrm>
            <a:off x="1320013" y="3420013"/>
            <a:ext cx="3623100" cy="5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5"/>
          </p:nvPr>
        </p:nvSpPr>
        <p:spPr>
          <a:xfrm>
            <a:off x="1009363" y="4146063"/>
            <a:ext cx="42444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 rot="-5400000">
            <a:off x="-658125" y="3743550"/>
            <a:ext cx="2444100" cy="3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rot="10800000">
            <a:off x="0" y="4608575"/>
            <a:ext cx="206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33500" y="1796950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133500" y="764788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33500" y="2710725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312575" y="425025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 rot="-5400000">
            <a:off x="-611925" y="3878250"/>
            <a:ext cx="2351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978163" y="2195000"/>
            <a:ext cx="30975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21"/>
          <p:cNvCxnSpPr/>
          <p:nvPr/>
        </p:nvCxnSpPr>
        <p:spPr>
          <a:xfrm>
            <a:off x="-13425" y="4608575"/>
            <a:ext cx="61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sp>
        <p:nvSpPr>
          <p:cNvPr id="144" name="Google Shape;144;p21"/>
          <p:cNvSpPr/>
          <p:nvPr/>
        </p:nvSpPr>
        <p:spPr>
          <a:xfrm>
            <a:off x="7305000" y="183700"/>
            <a:ext cx="19476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655500" y="1187800"/>
            <a:ext cx="37986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2"/>
          </p:nvPr>
        </p:nvSpPr>
        <p:spPr>
          <a:xfrm>
            <a:off x="4689900" y="1187800"/>
            <a:ext cx="37986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-363650" y="183700"/>
            <a:ext cx="2197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57255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101000" y="808800"/>
            <a:ext cx="3434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1101000" y="16343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1115400" y="3459125"/>
            <a:ext cx="351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6" name="Google Shape;156;p23"/>
          <p:cNvSpPr/>
          <p:nvPr/>
        </p:nvSpPr>
        <p:spPr>
          <a:xfrm flipH="1">
            <a:off x="-85625" y="183700"/>
            <a:ext cx="1912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5655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65" name="Google Shape;165;p25"/>
          <p:cNvSpPr/>
          <p:nvPr/>
        </p:nvSpPr>
        <p:spPr>
          <a:xfrm rot="-5400000" flipH="1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-57100" y="183700"/>
            <a:ext cx="1884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565600" y="-10300"/>
            <a:ext cx="0" cy="138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85925" y="445025"/>
            <a:ext cx="35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485925" y="1609325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85925" y="2000825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85925" y="3167650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485925" y="3559150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-5400000">
            <a:off x="-662550" y="3777250"/>
            <a:ext cx="2468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10800000">
            <a:off x="0" y="4608575"/>
            <a:ext cx="153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-56925" y="183700"/>
            <a:ext cx="189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33;p6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5200" y="1002163"/>
            <a:ext cx="39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9550" y="1739550"/>
            <a:ext cx="4404000" cy="24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 flipH="1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992900" y="1544550"/>
            <a:ext cx="38409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992750" y="2407150"/>
            <a:ext cx="3982500" cy="14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6639550" y="183700"/>
            <a:ext cx="2720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5" name="Google Shape;45;p9"/>
          <p:cNvCxnSpPr/>
          <p:nvPr/>
        </p:nvCxnSpPr>
        <p:spPr>
          <a:xfrm rot="10800000">
            <a:off x="8572500" y="16400"/>
            <a:ext cx="0" cy="218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725975" y="539500"/>
            <a:ext cx="3460200" cy="11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3400" b="1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7312575" y="4250250"/>
            <a:ext cx="2239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0CmO-X7AYD3RIZeXU88LaIxDi3xctN5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H_B8B1rHx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894649" y="138975"/>
            <a:ext cx="5698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Team 5</a:t>
            </a:r>
            <a:endParaRPr sz="6000" b="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Project </a:t>
            </a:r>
            <a:r>
              <a:rPr lang="en" sz="6000" b="1">
                <a:latin typeface="Cormorant Garamond"/>
                <a:ea typeface="Cormorant Garamond"/>
                <a:cs typeface="Cormorant Garamond"/>
                <a:sym typeface="Cormorant Garamond"/>
              </a:rPr>
              <a:t>Final </a:t>
            </a:r>
            <a:r>
              <a:rPr lang="en" sz="6000" b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Progress Report</a:t>
            </a:r>
            <a:endParaRPr sz="6000" b="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817075" y="3352100"/>
            <a:ext cx="5065500" cy="1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Ruoning Ren/Huangshuai Shi/Jiahui Xi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05/17/2022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Definition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body" idx="1"/>
          </p:nvPr>
        </p:nvSpPr>
        <p:spPr>
          <a:xfrm>
            <a:off x="571500" y="1473625"/>
            <a:ext cx="40533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force for mass modification is defined as follows: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</a:t>
            </a:r>
            <a:r>
              <a:rPr lang="en" i="1"/>
              <a:t>‘</a:t>
            </a:r>
            <a:r>
              <a:rPr lang="en" b="1" i="1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i="1"/>
              <a:t>’</a:t>
            </a:r>
            <a:r>
              <a:rPr lang="en"/>
              <a:t> is calculated in code 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/>
              <a:t> is defined by 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normvec = ([x0;y0] - [xpos;ypos])/ norm([x0;y0] - [xpos;ypos])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/>
              <a:t> is defined by :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z(2*i-1:2*i) = ([x0;y0] - [xpos;ypos]) / dt;  </a:t>
            </a:r>
            <a:endParaRPr>
              <a:solidFill>
                <a:srgbClr val="6AA84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(normvec is the direction of constraint)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4694400" y="1298288"/>
            <a:ext cx="515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AA84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physics behind: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794" y="1846475"/>
            <a:ext cx="5799731" cy="2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II Motion Demo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87" y="1225200"/>
            <a:ext cx="3801425" cy="35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1047600" y="1371150"/>
            <a:ext cx="35244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III: 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Free oscillation and motion 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after leaving from boundary contact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Contact with ground until end of motion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/>
        <p:spPr>
          <a:xfrm>
            <a:off x="5054300" y="1371150"/>
            <a:ext cx="2428047" cy="247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DB8B42-718C-3678-C8AD-A25C962E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56" y="1342833"/>
            <a:ext cx="2649109" cy="27027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Representation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36954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All Phases: 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positions of the nodes (x,y) is transformed into (x,z) coordinates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Each beam is duplicated 3 times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Evenly spaced out into the +y direction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construct a representation of the card, edge lines of the card are displayed in red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4700"/>
            <a:ext cx="4199450" cy="33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Card following</a:t>
            </a:r>
            <a:endParaRPr/>
          </a:p>
        </p:txBody>
      </p:sp>
      <p:pic>
        <p:nvPicPr>
          <p:cNvPr id="264" name="Google Shape;264;p39" title="single_plo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213" y="1143300"/>
            <a:ext cx="65935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Multi–Card spring with Render</a:t>
            </a:r>
            <a:endParaRPr/>
          </a:p>
        </p:txBody>
      </p:sp>
      <p:pic>
        <p:nvPicPr>
          <p:cNvPr id="270" name="Google Shape;270;p40" title="Card Spring Simulation Rend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60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</a:t>
            </a:r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500">
                <a:solidFill>
                  <a:schemeClr val="dk1"/>
                </a:solidFill>
              </a:rPr>
              <a:t>Collision and contact between cards should be simulated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Better visual rendering with Three.js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More sophisticated modelling techniques (Discrete Elastic Plates)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571500" y="2285400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– Key Equations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t="18771" b="66240"/>
          <a:stretch/>
        </p:blipFill>
        <p:spPr>
          <a:xfrm>
            <a:off x="1593825" y="1913425"/>
            <a:ext cx="55985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81391"/>
          <a:stretch/>
        </p:blipFill>
        <p:spPr>
          <a:xfrm>
            <a:off x="1593825" y="1110063"/>
            <a:ext cx="5598551" cy="7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 t="36252"/>
          <a:stretch/>
        </p:blipFill>
        <p:spPr>
          <a:xfrm>
            <a:off x="1593825" y="2578450"/>
            <a:ext cx="5598551" cy="24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l="36683" t="81390" r="57675" b="10997"/>
          <a:stretch/>
        </p:blipFill>
        <p:spPr>
          <a:xfrm>
            <a:off x="2539698" y="4042244"/>
            <a:ext cx="315825" cy="2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l="27531" t="83439" r="68977" b="11156"/>
          <a:stretch/>
        </p:blipFill>
        <p:spPr>
          <a:xfrm>
            <a:off x="2895160" y="4120200"/>
            <a:ext cx="195425" cy="2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/>
        </p:nvSpPr>
        <p:spPr>
          <a:xfrm>
            <a:off x="571500" y="445025"/>
            <a:ext cx="7702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latin typeface="Cormorant Garamond"/>
                <a:ea typeface="Cormorant Garamond"/>
                <a:cs typeface="Cormorant Garamond"/>
                <a:sym typeface="Cormorant Garamond"/>
              </a:rPr>
              <a:t>Appendix – </a:t>
            </a:r>
            <a:r>
              <a:rPr lang="en" sz="3800" b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References</a:t>
            </a:r>
            <a:endParaRPr sz="3800" b="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571500" y="1464675"/>
            <a:ext cx="8001000" cy="3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[1] </a:t>
            </a:r>
            <a:r>
              <a:rPr lang="en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Baraff, David, and Andrew Witkin. "Large steps in cloth simulation." In </a:t>
            </a:r>
            <a:r>
              <a:rPr lang="en" i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Proceedings of the 25th annual conference on Computer graphics and interactive techniques</a:t>
            </a:r>
            <a:r>
              <a:rPr lang="en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, pp. 43-54. 1998.</a:t>
            </a:r>
            <a:endParaRPr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[2] Bergou, M., Wardetzky, M., Robinson, S., Audoly, B., and Grinspun, E. Discrete elastic rods. In </a:t>
            </a:r>
            <a:r>
              <a:rPr lang="en" i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ACM SIG GRAPH 2008 Papers </a:t>
            </a:r>
            <a:r>
              <a:rPr lang="en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(2008), SIGGRAPH ’08, pp. 63:1–63:12.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1971775" y="0"/>
            <a:ext cx="4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Overview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667625" y="974650"/>
            <a:ext cx="4517700" cy="3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Apply Engineering to simulate the Card Spring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Adapted HW codes for the card spring simulation project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Implemented the DEB (discrete elastic beam) and DER (discrete elastic rod) method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Completed simulation of Flex-and-Release motion</a:t>
            </a:r>
            <a:endParaRPr sz="18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325" y="1074450"/>
            <a:ext cx="3722975" cy="2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1902450" y="0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Simulation Approaches</a:t>
            </a:r>
            <a:endParaRPr sz="3800" b="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917350" y="1115900"/>
            <a:ext cx="3654600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DEB - Discrete Elastic Beam(</a:t>
            </a: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2D）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Assumptions: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Uniform distribution of mass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Uniform distribution of bending force on the top and bottom edges of the card.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●"/>
            </a:pP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Decoupled f</a:t>
            </a: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orce components are parallel to x-axis and </a:t>
            </a: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y</a:t>
            </a: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-axis, no </a:t>
            </a: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z</a:t>
            </a:r>
            <a:r>
              <a:rPr lang="en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-axis component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600" y="626175"/>
            <a:ext cx="275044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Newton Raphson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Implemented the Newton Raphson iterative method learned from class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Mass Modification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Incorporated Mass Modification in constraint and contact force definition</a:t>
            </a:r>
            <a:endParaRPr sz="1600"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81391"/>
          <a:stretch/>
        </p:blipFill>
        <p:spPr>
          <a:xfrm>
            <a:off x="1772725" y="2346963"/>
            <a:ext cx="5598551" cy="7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1047600" y="1371150"/>
            <a:ext cx="3524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I: 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Bending the card until it reaches a designated equilibrium form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node fixed in the x and y directions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Bottom node fixed in the x direction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Implemented PD controller to imitate the hand’s action of bending the card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/>
        <p:spPr>
          <a:xfrm>
            <a:off x="4697525" y="1189250"/>
            <a:ext cx="1974177" cy="30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5153425" y="4452825"/>
            <a:ext cx="86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With PD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control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/>
        <p:spPr>
          <a:xfrm>
            <a:off x="6671700" y="1189250"/>
            <a:ext cx="2164375" cy="30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7322829" y="4452825"/>
            <a:ext cx="117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Without PD control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89FDF3-BD9B-14A5-0EDA-88E202A1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59" y="1189250"/>
            <a:ext cx="4244351" cy="31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1047600" y="1371150"/>
            <a:ext cx="3524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II: with constraint</a:t>
            </a: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 oscillates and rebounds against the card behind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Boundary is set -0.003m in x-direction in the same form as bent card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Shape of bent card is approximated by fitting a 2nd degree polynomial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l="13946" t="6709" r="31298" b="11863"/>
          <a:stretch/>
        </p:blipFill>
        <p:spPr>
          <a:xfrm>
            <a:off x="5399474" y="1430231"/>
            <a:ext cx="3173025" cy="3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Take the inverse of the original mass matrix such that the elements on the diagonal will become </a:t>
            </a:r>
            <a:r>
              <a:rPr lang="en" sz="1600" b="1" i="1">
                <a:latin typeface="Raleway"/>
                <a:ea typeface="Raleway"/>
                <a:cs typeface="Raleway"/>
                <a:sym typeface="Raleway"/>
              </a:rPr>
              <a:t>1/m</a:t>
            </a:r>
            <a:r>
              <a:rPr lang="en" sz="1600" b="1" i="1" baseline="-25000">
                <a:latin typeface="Raleway"/>
                <a:ea typeface="Raleway"/>
                <a:cs typeface="Raleway"/>
                <a:sym typeface="Raleway"/>
              </a:rPr>
              <a:t>i</a:t>
            </a:r>
            <a:endParaRPr sz="1600" b="1" i="1" baseline="-25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aseline="-25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acceleration of node i will become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025" y="1909925"/>
            <a:ext cx="737950" cy="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775" y="2616725"/>
            <a:ext cx="1452450" cy="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When imposing a constraint in the i-th node, the mass matrix is modified in the i-th term on the diagonal. Each term on the diagonal has size of 2x2 corresponding to the x-component and the y-component (DEB approach)</a:t>
            </a:r>
            <a:endParaRPr sz="1800" b="1" i="1" baseline="-25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add constraint in a certain axis, make the corresponding component to zero.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Thus, only the accelerations on unconstrained nodes/their unconstrained axes are considered.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Modification</a:t>
            </a: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the constraint has components on both x and y axes, for example, when a node is restricted of accelerating along </a:t>
            </a: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 </a:t>
            </a:r>
            <a:r>
              <a:rPr lang="en" sz="1800">
                <a:solidFill>
                  <a:schemeClr val="dk1"/>
                </a:solidFill>
              </a:rPr>
              <a:t>(a unit vector with x and y components), the inverse mass matrix becomes 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1/m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(I - n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 b="1" i="1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 b="1" i="1" baseline="30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18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obtaining the Δv</a:t>
            </a:r>
            <a:r>
              <a:rPr lang="en" sz="1800" baseline="-25000"/>
              <a:t>i</a:t>
            </a:r>
            <a:r>
              <a:rPr lang="en" sz="1800"/>
              <a:t> consistent with the constraint, a velocity component </a:t>
            </a:r>
            <a:r>
              <a:rPr lang="en" sz="1800" b="1" i="1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" sz="1800" b="1" i="1" baseline="-250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800"/>
              <a:t> along the constraint 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800"/>
              <a:t> will be imposed to balance the equation of motion constituted by Newton’s 2nd law.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30" name="Google Shape;230;p34" descr="\begin{aligned}&#10;W &amp;=M^{-1} \cdot\left(I-n \cdot n^{\top}\right) \quad n\rightarrow\text {unit constraint vector. }\\ &#10;\hspace {1em} {dim} &amp;=2 \quad \operatorname{rank}(W)=1&#10;\end{aligned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788" y="2422325"/>
            <a:ext cx="5582418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全屏显示(16:9)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Raleway Medium</vt:lpstr>
      <vt:lpstr>Cantarell</vt:lpstr>
      <vt:lpstr>Raleway</vt:lpstr>
      <vt:lpstr>Oxygen</vt:lpstr>
      <vt:lpstr>Cormorant Garamond</vt:lpstr>
      <vt:lpstr>Cormorant Garamond Medium</vt:lpstr>
      <vt:lpstr>Times New Roman</vt:lpstr>
      <vt:lpstr>Arial</vt:lpstr>
      <vt:lpstr>Clothes Designer Portfolio by Slidesgo</vt:lpstr>
      <vt:lpstr>PowerPoint 演示文稿</vt:lpstr>
      <vt:lpstr>Objective Overview</vt:lpstr>
      <vt:lpstr>PowerPoint 演示文稿</vt:lpstr>
      <vt:lpstr>Methods</vt:lpstr>
      <vt:lpstr>Phases of simulation</vt:lpstr>
      <vt:lpstr>Phases of simulation</vt:lpstr>
      <vt:lpstr>Mass Modification</vt:lpstr>
      <vt:lpstr>Mass Modification</vt:lpstr>
      <vt:lpstr>Mass Modification</vt:lpstr>
      <vt:lpstr>Constraint Definition</vt:lpstr>
      <vt:lpstr>Phase II Motion Demo</vt:lpstr>
      <vt:lpstr>Phases of simulation</vt:lpstr>
      <vt:lpstr>Card Representation</vt:lpstr>
      <vt:lpstr>Single Card following</vt:lpstr>
      <vt:lpstr>Multi–Card spring with Render</vt:lpstr>
      <vt:lpstr>In the Future</vt:lpstr>
      <vt:lpstr>Thank you</vt:lpstr>
      <vt:lpstr>Appendix – Key Equations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Rick Ren</cp:lastModifiedBy>
  <cp:revision>1</cp:revision>
  <dcterms:modified xsi:type="dcterms:W3CDTF">2022-06-05T09:35:36Z</dcterms:modified>
</cp:coreProperties>
</file>